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56" r:id="rId3"/>
    <p:sldId id="262" r:id="rId4"/>
    <p:sldId id="263" r:id="rId5"/>
    <p:sldId id="266" r:id="rId6"/>
    <p:sldId id="267" r:id="rId7"/>
    <p:sldId id="260" r:id="rId8"/>
    <p:sldId id="265" r:id="rId9"/>
    <p:sldId id="257" r:id="rId10"/>
    <p:sldId id="259" r:id="rId11"/>
    <p:sldId id="261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29ED-50AB-4936-B85B-2640E0356BAF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104F-C30B-4E16-BA90-251A5D7B27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29ED-50AB-4936-B85B-2640E0356BAF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104F-C30B-4E16-BA90-251A5D7B27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29ED-50AB-4936-B85B-2640E0356BAF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104F-C30B-4E16-BA90-251A5D7B27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29ED-50AB-4936-B85B-2640E0356BAF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104F-C30B-4E16-BA90-251A5D7B27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29ED-50AB-4936-B85B-2640E0356BAF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104F-C30B-4E16-BA90-251A5D7B27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29ED-50AB-4936-B85B-2640E0356BAF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104F-C30B-4E16-BA90-251A5D7B27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29ED-50AB-4936-B85B-2640E0356BAF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104F-C30B-4E16-BA90-251A5D7B27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29ED-50AB-4936-B85B-2640E0356BAF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104F-C30B-4E16-BA90-251A5D7B27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29ED-50AB-4936-B85B-2640E0356BAF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104F-C30B-4E16-BA90-251A5D7B27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29ED-50AB-4936-B85B-2640E0356BAF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0104F-C30B-4E16-BA90-251A5D7B27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A29ED-50AB-4936-B85B-2640E0356BAF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540104F-C30B-4E16-BA90-251A5D7B27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6A29ED-50AB-4936-B85B-2640E0356BAF}" type="datetimeFigureOut">
              <a:rPr lang="en-US" smtClean="0"/>
              <a:pPr/>
              <a:t>11/12/2010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40104F-C30B-4E16-BA90-251A5D7B270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xalead.com/software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Algorithm" TargetMode="External"/><Relationship Id="rId3" Type="http://schemas.openxmlformats.org/officeDocument/2006/relationships/hyperlink" Target="http://en.wikipedia.org/wiki/Web_page" TargetMode="External"/><Relationship Id="rId7" Type="http://schemas.openxmlformats.org/officeDocument/2006/relationships/hyperlink" Target="http://en.wikipedia.org/wiki/Web_directories" TargetMode="External"/><Relationship Id="rId2" Type="http://schemas.openxmlformats.org/officeDocument/2006/relationships/hyperlink" Target="http://en.wikipedia.org/wiki/World_Wide_Web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Web_directory" TargetMode="External"/><Relationship Id="rId5" Type="http://schemas.openxmlformats.org/officeDocument/2006/relationships/hyperlink" Target="http://en.wikipedia.org/wiki/Database" TargetMode="External"/><Relationship Id="rId4" Type="http://schemas.openxmlformats.org/officeDocument/2006/relationships/hyperlink" Target="http://en.wikipedia.org/wiki/Data_minin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66850"/>
          </a:xfrm>
        </p:spPr>
        <p:txBody>
          <a:bodyPr/>
          <a:lstStyle/>
          <a:p>
            <a:r>
              <a:rPr lang="en-US" b="1" dirty="0" err="1" smtClean="0"/>
              <a:t>Exalead</a:t>
            </a:r>
            <a:endParaRPr lang="en-US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33400" y="3429000"/>
            <a:ext cx="7854696" cy="1752600"/>
          </a:xfrm>
        </p:spPr>
        <p:txBody>
          <a:bodyPr/>
          <a:lstStyle/>
          <a:p>
            <a:r>
              <a:rPr lang="en-US" dirty="0" smtClean="0"/>
              <a:t>By </a:t>
            </a:r>
          </a:p>
          <a:p>
            <a:r>
              <a:rPr lang="en-US" dirty="0" err="1" smtClean="0"/>
              <a:t>Heyda</a:t>
            </a:r>
            <a:r>
              <a:rPr lang="en-US" dirty="0" smtClean="0"/>
              <a:t> Javier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Here are a few more companies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Friendster</a:t>
            </a:r>
            <a:endParaRPr lang="en-US" dirty="0" smtClean="0"/>
          </a:p>
          <a:p>
            <a:pPr lvl="1"/>
            <a:r>
              <a:rPr lang="en-US" dirty="0" smtClean="0"/>
              <a:t>Is a leading global online social network, with extreme scalability, computerization and a wide range of advanced information access capabilities.</a:t>
            </a:r>
          </a:p>
          <a:p>
            <a:r>
              <a:rPr lang="en-US" b="1" dirty="0" smtClean="0"/>
              <a:t>LAGARDERE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Lagardère</a:t>
            </a:r>
            <a:r>
              <a:rPr lang="en-US" dirty="0" smtClean="0"/>
              <a:t> group develops, promotes and disseminates information and culture across five continents. It is a market leader in the book publishing, distribution, press and audiovisual sectors.</a:t>
            </a:r>
            <a:br>
              <a:rPr lang="en-US" dirty="0" smtClean="0"/>
            </a:br>
            <a:endParaRPr lang="en-US" dirty="0" smtClean="0"/>
          </a:p>
          <a:p>
            <a:pPr lvl="1"/>
            <a:endParaRPr lang="en-US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1"/>
            <a:ext cx="2212848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University of Sunderland has also join with </a:t>
            </a:r>
            <a:r>
              <a:rPr lang="en-US" dirty="0" err="1" smtClean="0"/>
              <a:t>Exalead</a:t>
            </a:r>
            <a:r>
              <a:rPr lang="en-US" dirty="0" smtClean="0"/>
              <a:t> </a:t>
            </a:r>
            <a:r>
              <a:rPr lang="en-US" dirty="0" err="1" smtClean="0"/>
              <a:t>CloudView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09600" y="1828800"/>
            <a:ext cx="2209800" cy="3733800"/>
          </a:xfrm>
        </p:spPr>
        <p:txBody>
          <a:bodyPr>
            <a:normAutofit lnSpcReduction="10000"/>
          </a:bodyPr>
          <a:lstStyle/>
          <a:p>
            <a:r>
              <a:rPr lang="en-US" sz="1600" dirty="0" smtClean="0"/>
              <a:t>The University of Sunderland which is locate in the United Kingdom and the </a:t>
            </a:r>
            <a:r>
              <a:rPr lang="en-US" sz="1600" dirty="0" smtClean="0"/>
              <a:t>student </a:t>
            </a:r>
            <a:r>
              <a:rPr lang="en-US" sz="1600" dirty="0" smtClean="0"/>
              <a:t>body are mostly foreigners, is using its </a:t>
            </a:r>
            <a:r>
              <a:rPr lang="en-US" sz="1600" dirty="0" err="1" smtClean="0"/>
              <a:t>CloudView</a:t>
            </a:r>
            <a:r>
              <a:rPr lang="en-US" sz="1600" dirty="0" smtClean="0"/>
              <a:t> solution to provide accurate, meaningful search results across its extensive academic and operational databases, as well as logging attendance via electronic swipe card data.</a:t>
            </a:r>
          </a:p>
          <a:p>
            <a:endParaRPr lang="en-US" dirty="0"/>
          </a:p>
        </p:txBody>
      </p:sp>
      <p:pic>
        <p:nvPicPr>
          <p:cNvPr id="5" name="Picture Placeholder 4" descr="1042_05_23---University-of-Sunderland_web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837" r="10837"/>
          <a:stretch>
            <a:fillRect/>
          </a:stretch>
        </p:blipFill>
        <p:spPr>
          <a:xfrm rot="420000">
            <a:off x="3178736" y="1116902"/>
            <a:ext cx="5235842" cy="407812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great about </a:t>
            </a:r>
            <a:r>
              <a:rPr lang="en-US" dirty="0" err="1" smtClean="0"/>
              <a:t>Exalead</a:t>
            </a:r>
            <a:r>
              <a:rPr lang="en-US" dirty="0" smtClean="0"/>
              <a:t> </a:t>
            </a:r>
            <a:r>
              <a:rPr lang="en-US" dirty="0" err="1" smtClean="0"/>
              <a:t>CloudView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has differentiate  technology.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It has clear vision into the future.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They have a </a:t>
            </a:r>
            <a:r>
              <a:rPr lang="en-US" dirty="0" smtClean="0"/>
              <a:t>strong presence in </a:t>
            </a:r>
            <a:r>
              <a:rPr lang="en-US" dirty="0" smtClean="0"/>
              <a:t>Europe.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562" t="14583" r="4688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Web Search Engine?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web search engine</a:t>
            </a:r>
            <a:r>
              <a:rPr lang="en-US" dirty="0" smtClean="0"/>
              <a:t> is designed to search for information on the </a:t>
            </a:r>
            <a:r>
              <a:rPr lang="en-US" dirty="0" smtClean="0">
                <a:hlinkClick r:id="rId2" action="ppaction://hlinkfile" tooltip="World Wide Web"/>
              </a:rPr>
              <a:t>World Wide Web</a:t>
            </a:r>
            <a:r>
              <a:rPr lang="en-US" dirty="0" smtClean="0"/>
              <a:t> and FTP servers. The search results are generally presented in a list of results and are often called </a:t>
            </a:r>
            <a:r>
              <a:rPr lang="en-US" i="1" dirty="0" smtClean="0"/>
              <a:t>hits</a:t>
            </a:r>
            <a:r>
              <a:rPr lang="en-US" dirty="0" smtClean="0"/>
              <a:t>. The information may consist of </a:t>
            </a:r>
            <a:r>
              <a:rPr lang="en-US" b="1" dirty="0" smtClean="0">
                <a:hlinkClick r:id="rId3" action="ppaction://hlinkfile" tooltip="Web page"/>
              </a:rPr>
              <a:t>web pages</a:t>
            </a:r>
            <a:r>
              <a:rPr lang="en-US" b="1" dirty="0" smtClean="0"/>
              <a:t>, </a:t>
            </a:r>
            <a:r>
              <a:rPr lang="en-US" dirty="0" smtClean="0"/>
              <a:t>images, information and other types of files. Some search engines also </a:t>
            </a:r>
            <a:r>
              <a:rPr lang="en-US" dirty="0" smtClean="0">
                <a:hlinkClick r:id="rId4" action="ppaction://hlinkfile" tooltip="Data mining"/>
              </a:rPr>
              <a:t>mine data</a:t>
            </a:r>
            <a:r>
              <a:rPr lang="en-US" dirty="0" smtClean="0"/>
              <a:t> available in </a:t>
            </a:r>
            <a:r>
              <a:rPr lang="en-US" dirty="0" smtClean="0">
                <a:hlinkClick r:id="rId5" action="ppaction://hlinkfile" tooltip="Database"/>
              </a:rPr>
              <a:t>databases</a:t>
            </a:r>
            <a:r>
              <a:rPr lang="en-US" dirty="0" smtClean="0"/>
              <a:t> or </a:t>
            </a:r>
            <a:r>
              <a:rPr lang="en-US" dirty="0" smtClean="0">
                <a:hlinkClick r:id="rId6" action="ppaction://hlinkfile" tooltip="Web directory"/>
              </a:rPr>
              <a:t>open directories</a:t>
            </a:r>
            <a:r>
              <a:rPr lang="en-US" dirty="0" smtClean="0"/>
              <a:t>. Unlike </a:t>
            </a:r>
            <a:r>
              <a:rPr lang="en-US" dirty="0" smtClean="0">
                <a:hlinkClick r:id="rId7" action="ppaction://hlinkfile" tooltip="Web directories"/>
              </a:rPr>
              <a:t>Web directories</a:t>
            </a:r>
            <a:r>
              <a:rPr lang="en-US" dirty="0" smtClean="0"/>
              <a:t>, which are maintained by human editors, search engines operate </a:t>
            </a:r>
            <a:r>
              <a:rPr lang="en-US" dirty="0" smtClean="0">
                <a:hlinkClick r:id="rId8" action="ppaction://hlinkfile" tooltip="Algorithm"/>
              </a:rPr>
              <a:t>algorithmically</a:t>
            </a:r>
            <a:r>
              <a:rPr lang="en-US" dirty="0" smtClean="0"/>
              <a:t> (math)or are a mixture of algorithmic and human input.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Introducing </a:t>
            </a:r>
            <a:r>
              <a:rPr lang="en-US" dirty="0" err="1" smtClean="0"/>
              <a:t>Exalead</a:t>
            </a:r>
            <a:r>
              <a:rPr lang="en-US" dirty="0" smtClean="0"/>
              <a:t> </a:t>
            </a:r>
            <a:r>
              <a:rPr lang="en-US" dirty="0" err="1" smtClean="0"/>
              <a:t>CloudView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CloudView</a:t>
            </a:r>
            <a:r>
              <a:rPr lang="en-US" dirty="0" smtClean="0"/>
              <a:t> is a one of a kind search engine that collects unstructured and structured data from any source, in any format and in any volume, and automatically transforms it into a single structure information resource. This resource, which continually evolves and adapts as your data evolves, can be directly searched or used to develop innovative business applications.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2374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Core Services: Collect, Process, Access, Interact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CloudView</a:t>
            </a:r>
            <a:r>
              <a:rPr lang="en-US" dirty="0" smtClean="0"/>
              <a:t> platform is composed of four core services operating within a secure framework:</a:t>
            </a:r>
          </a:p>
          <a:p>
            <a:r>
              <a:rPr lang="en-US" dirty="0" smtClean="0"/>
              <a:t>• Service 1: COLLECT</a:t>
            </a:r>
          </a:p>
          <a:p>
            <a:pPr lvl="1"/>
            <a:r>
              <a:rPr lang="en-US" dirty="0" smtClean="0"/>
              <a:t>Collects unstructured and structured data from internal and external sources</a:t>
            </a:r>
          </a:p>
          <a:p>
            <a:r>
              <a:rPr lang="en-US" dirty="0" smtClean="0"/>
              <a:t>• Service 2: PROCESS</a:t>
            </a:r>
          </a:p>
          <a:p>
            <a:pPr lvl="1"/>
            <a:r>
              <a:rPr lang="en-US" dirty="0" smtClean="0"/>
              <a:t>Transforms the data collected into a single structured resource</a:t>
            </a:r>
          </a:p>
          <a:p>
            <a:r>
              <a:rPr lang="en-US" dirty="0" smtClean="0"/>
              <a:t>• Service 3: ACCESS</a:t>
            </a:r>
          </a:p>
          <a:p>
            <a:pPr lvl="1"/>
            <a:r>
              <a:rPr lang="en-US" dirty="0" smtClean="0"/>
              <a:t>Updates the enhanced data and processes user and application queries</a:t>
            </a:r>
          </a:p>
          <a:p>
            <a:r>
              <a:rPr lang="en-US" dirty="0" smtClean="0"/>
              <a:t>• Service 4: INTERACT</a:t>
            </a:r>
          </a:p>
          <a:p>
            <a:pPr lvl="1"/>
            <a:r>
              <a:rPr lang="en-US" dirty="0" smtClean="0"/>
              <a:t>Provides interaction via a customizable Web interface or visual dashboards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447800"/>
            <a:ext cx="88392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5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Exalead</a:t>
            </a:r>
            <a:r>
              <a:rPr lang="en-US" sz="45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5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Cloudview</a:t>
            </a:r>
            <a:endParaRPr lang="en-US" sz="45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en-US" sz="45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Deals with more than 250 companies worldwide, and 100 million unique users a month rely on </a:t>
            </a:r>
            <a:r>
              <a:rPr lang="en-US" sz="3200" dirty="0" err="1" smtClean="0"/>
              <a:t>Exalead's</a:t>
            </a:r>
            <a:r>
              <a:rPr lang="en-US" sz="3200" dirty="0" smtClean="0"/>
              <a:t> information access platform to search, discover, and manage their information assets for faster, smarter decision-making, real-time unified data access, and improved productivity.</a:t>
            </a: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"/>
            <a:ext cx="9144000" cy="67818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812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These are some of the leading companies </a:t>
            </a:r>
            <a:r>
              <a:rPr lang="en-US" b="1" dirty="0" err="1" smtClean="0"/>
              <a:t>Exalead</a:t>
            </a:r>
            <a:r>
              <a:rPr lang="en-US" b="1" dirty="0" smtClean="0"/>
              <a:t> </a:t>
            </a:r>
            <a:r>
              <a:rPr lang="en-US" b="1" dirty="0" err="1" smtClean="0"/>
              <a:t>CloudView</a:t>
            </a:r>
            <a:r>
              <a:rPr lang="en-US" b="1" dirty="0" smtClean="0"/>
              <a:t> deals with: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AFP</a:t>
            </a:r>
            <a:r>
              <a:rPr lang="en-US" dirty="0" smtClean="0"/>
              <a:t> </a:t>
            </a:r>
            <a:r>
              <a:rPr lang="en-US" b="1" dirty="0" smtClean="0"/>
              <a:t>AGENCE France-</a:t>
            </a:r>
            <a:r>
              <a:rPr lang="en-US" b="1" dirty="0" err="1" smtClean="0"/>
              <a:t>Presse</a:t>
            </a:r>
            <a:endParaRPr lang="en-US" dirty="0" smtClean="0"/>
          </a:p>
          <a:p>
            <a:pPr lvl="1"/>
            <a:r>
              <a:rPr lang="en-US" dirty="0" smtClean="0"/>
              <a:t>AFP, is one of the three largest global news agencies.  Its location is in France.  It provides news and its pictures as soon as it happens.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b="1" dirty="0" smtClean="0"/>
              <a:t>American Greetings</a:t>
            </a:r>
          </a:p>
          <a:p>
            <a:pPr lvl="1"/>
            <a:r>
              <a:rPr lang="en-US" dirty="0" smtClean="0"/>
              <a:t>Is a corporation which manufacturer social expression products that assist consumers in enhancing their relationships with others.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b="1" dirty="0" smtClean="0"/>
              <a:t>M. </a:t>
            </a:r>
            <a:r>
              <a:rPr lang="en-US" b="1" dirty="0" err="1" smtClean="0"/>
              <a:t>DuMont</a:t>
            </a:r>
            <a:r>
              <a:rPr lang="en-US" b="1" dirty="0" smtClean="0"/>
              <a:t> </a:t>
            </a:r>
            <a:r>
              <a:rPr lang="en-US" b="1" dirty="0" err="1" smtClean="0"/>
              <a:t>Schauberg</a:t>
            </a:r>
            <a:endParaRPr lang="en-US" b="1" dirty="0" smtClean="0"/>
          </a:p>
          <a:p>
            <a:pPr lvl="1"/>
            <a:r>
              <a:rPr lang="en-US" dirty="0" smtClean="0"/>
              <a:t>Founded in 1802, M. </a:t>
            </a:r>
            <a:r>
              <a:rPr lang="en-US" dirty="0" err="1" smtClean="0"/>
              <a:t>DuMont</a:t>
            </a:r>
            <a:r>
              <a:rPr lang="en-US" dirty="0" smtClean="0"/>
              <a:t> </a:t>
            </a:r>
            <a:r>
              <a:rPr lang="en-US" dirty="0" err="1" smtClean="0"/>
              <a:t>Schauberg</a:t>
            </a:r>
            <a:r>
              <a:rPr lang="en-US" dirty="0" smtClean="0"/>
              <a:t> (MDS) is the third largest newspaper publisher in Germany. They turned to </a:t>
            </a:r>
            <a:r>
              <a:rPr lang="en-US" dirty="0" err="1" smtClean="0"/>
              <a:t>Exalead</a:t>
            </a:r>
            <a:r>
              <a:rPr lang="en-US" dirty="0" smtClean="0"/>
              <a:t>, and dramatically improved both search functionality and performance.</a:t>
            </a:r>
          </a:p>
          <a:p>
            <a:pPr lvl="1"/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	</a:t>
            </a:r>
          </a:p>
          <a:p>
            <a:pPr lvl="1"/>
            <a:endParaRPr lang="en-US" b="1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341</TotalTime>
  <Words>556</Words>
  <Application>Microsoft Office PowerPoint</Application>
  <PresentationFormat>On-screen Show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Exalead</vt:lpstr>
      <vt:lpstr>Slide 2</vt:lpstr>
      <vt:lpstr>What is a Web Search Engine?</vt:lpstr>
      <vt:lpstr>Introducing Exalead CloudView</vt:lpstr>
      <vt:lpstr>Core Services: Collect, Process, Access, Interact</vt:lpstr>
      <vt:lpstr>Slide 6</vt:lpstr>
      <vt:lpstr>Slide 7</vt:lpstr>
      <vt:lpstr>Slide 8</vt:lpstr>
      <vt:lpstr>These are some of the leading companies Exalead CloudView deals with:</vt:lpstr>
      <vt:lpstr>Here are a few more companies</vt:lpstr>
      <vt:lpstr>The University of Sunderland has also join with Exalead CloudView.</vt:lpstr>
      <vt:lpstr>What is great about Exalead CloudView?</vt:lpstr>
    </vt:vector>
  </TitlesOfParts>
  <Company>Cambridge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Authorized User</dc:creator>
  <cp:lastModifiedBy>Yasiry</cp:lastModifiedBy>
  <cp:revision>51</cp:revision>
  <dcterms:created xsi:type="dcterms:W3CDTF">2010-10-17T13:49:08Z</dcterms:created>
  <dcterms:modified xsi:type="dcterms:W3CDTF">2010-11-12T13:59:30Z</dcterms:modified>
</cp:coreProperties>
</file>